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58" r:id="rId4"/>
    <p:sldId id="267" r:id="rId5"/>
    <p:sldId id="269" r:id="rId6"/>
    <p:sldId id="275" r:id="rId7"/>
    <p:sldId id="268" r:id="rId8"/>
    <p:sldId id="270" r:id="rId9"/>
    <p:sldId id="273" r:id="rId10"/>
    <p:sldId id="272" r:id="rId11"/>
    <p:sldId id="271" r:id="rId12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59231" autoAdjust="0"/>
  </p:normalViewPr>
  <p:slideViewPr>
    <p:cSldViewPr snapToGrid="0">
      <p:cViewPr varScale="1">
        <p:scale>
          <a:sx n="74" d="100"/>
          <a:sy n="74" d="100"/>
        </p:scale>
        <p:origin x="1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3F855-EC5D-4BB5-8E9E-2CC5C4C05B93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94B1B-7DDC-4D8F-8838-4C86BE5FB2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33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94B1B-7DDC-4D8F-8838-4C86BE5FB28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614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Ígéretes kezdeményezés ezeknek a területeknek a felső vezetőit egy testületben összehozni, még akkor is, ha csak tanácsadó jelleggel működik majd. Ettől függetlenül az informális szerepe nagyon jelentős lehet majd. </a:t>
            </a:r>
          </a:p>
          <a:p>
            <a:endParaRPr lang="hu-HU" dirty="0"/>
          </a:p>
          <a:p>
            <a:r>
              <a:rPr lang="hu-HU" dirty="0"/>
              <a:t>Abban bízhatunk, hogy a DMA erősíteni fogja a </a:t>
            </a:r>
            <a:r>
              <a:rPr lang="hu-HU" dirty="0" err="1"/>
              <a:t>GDPR-ban</a:t>
            </a:r>
            <a:r>
              <a:rPr lang="hu-HU" dirty="0"/>
              <a:t> kitűzött</a:t>
            </a:r>
            <a:r>
              <a:rPr lang="hu-HU" baseline="0" dirty="0"/>
              <a:t> célokat, és talán elő fogja segíteni a különböző területek közötti kooperációt, és egy egységes felhasználó-védelmi szemlélet fog erősödni a silószerű megközelítések helyett. </a:t>
            </a:r>
          </a:p>
          <a:p>
            <a:endParaRPr lang="hu-HU" baseline="0" dirty="0"/>
          </a:p>
          <a:p>
            <a:r>
              <a:rPr lang="hu-HU" baseline="0" dirty="0"/>
              <a:t>Erre egyébként nagy szükség van, és a DMA alkalmas eszköznek tűnik arra, hogy ezen a téren </a:t>
            </a:r>
            <a:r>
              <a:rPr lang="hu-HU" baseline="0"/>
              <a:t>előrelépést hozzon.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94B1B-7DDC-4D8F-8838-4C86BE5FB28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514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94B1B-7DDC-4D8F-8838-4C86BE5FB28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06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Köszöntés </a:t>
            </a:r>
          </a:p>
          <a:p>
            <a:endParaRPr lang="hu-HU" dirty="0"/>
          </a:p>
          <a:p>
            <a:r>
              <a:rPr lang="hu-HU" dirty="0" err="1"/>
              <a:t>Rudics</a:t>
            </a:r>
            <a:r>
              <a:rPr lang="hu-HU" baseline="0" dirty="0"/>
              <a:t> Reginával és Rideg Gergellyel közösen végzünk egy kutatást a DMA-GDPR körében, ebből a kutatásból is merítek az előadás során.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94B1B-7DDC-4D8F-8838-4C86BE5FB28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49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/>
              <a:t>Ismerjük ezt a fényképezőgépet a régi filmekből – hosszasan kellett előtte állni ahhoz, hogy fénykép </a:t>
            </a:r>
            <a:r>
              <a:rPr lang="hu-HU" altLang="hu-HU" dirty="0" err="1"/>
              <a:t>készülhessen</a:t>
            </a:r>
            <a:r>
              <a:rPr lang="hu-HU" altLang="hu-HU" dirty="0"/>
              <a:t>, váratlanul nem lehetett valakit lencsevégre kapni</a:t>
            </a:r>
          </a:p>
          <a:p>
            <a:endParaRPr lang="hu-HU" altLang="hu-HU" dirty="0"/>
          </a:p>
          <a:p>
            <a:r>
              <a:rPr lang="hu-HU" dirty="0"/>
              <a:t>Lassú volt ugyanis az exponálás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E3FE-7302-4FD2-B2F9-E7047CC4DDA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88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/>
              <a:t>Bármikor előfordulhatott, hogy valakit váratlanul lefényképeztek, és másnap az újságokban megjelent a fénykép. Megjelent a piacon a magánszféránk, amiből üzemszerűen pénzt lehetett csinálni.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/>
          </a:p>
          <a:p>
            <a:r>
              <a:rPr lang="hu-HU" altLang="hu-HU" dirty="0"/>
              <a:t>A vadonatúj technológia választ igényelt a jogi gondolkodás részéről. A jognak már ebben a fázisban megjelent a piacszabályozó funkciója: megveheted a készüléket, de erre vagy arra nem használhatod. </a:t>
            </a:r>
          </a:p>
          <a:p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/>
              <a:t>Warren and </a:t>
            </a:r>
            <a:r>
              <a:rPr lang="hu-HU" altLang="hu-HU" dirty="0" err="1"/>
              <a:t>Brandeis</a:t>
            </a:r>
            <a:r>
              <a:rPr lang="hu-HU" altLang="hu-HU" dirty="0"/>
              <a:t> 1890-e tanulmánya</a:t>
            </a:r>
            <a:r>
              <a:rPr lang="hu-HU" altLang="hu-HU" baseline="0" dirty="0"/>
              <a:t> </a:t>
            </a:r>
            <a:r>
              <a:rPr lang="hu-HU" altLang="hu-HU" dirty="0"/>
              <a:t>amellett száll síkra, hogy az életet meg kell őrizni élvezhetőnek – ehhez pedig hozzátartozik a megfelelő magánszféra-védelem.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/>
              <a:t>A</a:t>
            </a:r>
            <a:r>
              <a:rPr lang="hu-HU" altLang="hu-HU" baseline="0" dirty="0"/>
              <a:t> The right </a:t>
            </a:r>
            <a:r>
              <a:rPr lang="hu-HU" altLang="hu-HU" baseline="0" dirty="0" err="1"/>
              <a:t>to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privacy</a:t>
            </a:r>
            <a:r>
              <a:rPr lang="hu-HU" altLang="hu-HU" baseline="0" dirty="0"/>
              <a:t> című írás lényege, hogy l</a:t>
            </a:r>
            <a:r>
              <a:rPr lang="hu-HU" altLang="hu-HU" dirty="0"/>
              <a:t>egyen egy olyan szeglete a világnak, ahol békén hagynak bennünket. Ha ez nincs meg, nagyon sokat veszítünk vele.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E3FE-7302-4FD2-B2F9-E7047CC4DDA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44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DMA kapcsán piacról, versenyről, megszilárdult piaci pozícióról beszélünk – mi van jelen a piacon? A mi személyes adataink, a mi magánszféránk is ott van. </a:t>
            </a:r>
          </a:p>
          <a:p>
            <a:endParaRPr lang="hu-HU" dirty="0"/>
          </a:p>
          <a:p>
            <a:r>
              <a:rPr lang="hu-HU" dirty="0"/>
              <a:t>Az összekötő szerep, ha úgy tetszik, magánszférákat is összeköt, de mindenképpen alapvető fontosságú a társadalmi és kereskedelmi kapcsolatok alakításában. </a:t>
            </a:r>
          </a:p>
          <a:p>
            <a:endParaRPr lang="hu-HU" dirty="0"/>
          </a:p>
          <a:p>
            <a:r>
              <a:rPr lang="hu-HU" dirty="0"/>
              <a:t>A versenyt, a piacot érintő új szabályozások és azok érvényesítésének tétje, hogy milyen állapotban tudjuk tartani a magánszféránkat. Ez a DMA GDPR szerinti olvasatának lényege. </a:t>
            </a:r>
          </a:p>
          <a:p>
            <a:endParaRPr lang="hu-HU" dirty="0"/>
          </a:p>
          <a:p>
            <a:r>
              <a:rPr lang="hu-HU" dirty="0"/>
              <a:t>És ez</a:t>
            </a:r>
            <a:r>
              <a:rPr lang="hu-HU" baseline="0" dirty="0"/>
              <a:t> az, amiről a következőkben beszélek röviden. 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94B1B-7DDC-4D8F-8838-4C86BE5FB28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97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94B1B-7DDC-4D8F-8838-4C86BE5FB28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13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45 milliós küszöb az adatvédelem nyelvén 45 millió magánszférát jelent, amelyek keresztbe-kasul kapcsolódnak egymáshoz, és a szolgáltatást igénybe nem vevő személyekhez</a:t>
            </a:r>
            <a:r>
              <a:rPr lang="hu-HU" baseline="0" dirty="0"/>
              <a:t> is kapcsolódik</a:t>
            </a:r>
            <a:r>
              <a:rPr lang="hu-HU" dirty="0"/>
              <a:t>. A DMA melléklete szerint a végfelhasználó az, aki valamelyik alapvető platform szolgáltatást legalább havonta egyszer igénybe veszi. </a:t>
            </a:r>
          </a:p>
          <a:p>
            <a:endParaRPr lang="hu-HU" dirty="0"/>
          </a:p>
          <a:p>
            <a:r>
              <a:rPr lang="hu-HU" dirty="0"/>
              <a:t>A magánszféra zsugorítása az internet segítségével bárhonnan végrehajtható, ezért szükséges az extraterritoriális hatály megállapítása – ez a GDPR-ban is így érvényesül, ez bevált és jó gyakorlatnak tekinthető az adatvédelmi szabályozásban.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94B1B-7DDC-4D8F-8838-4C86BE5FB28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21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Tilalmak sorát állítja fel a DMA arról, hogy mit nem tehet a kapuőrnek minősített szolgáltató: </a:t>
            </a:r>
          </a:p>
          <a:p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/>
              <a:t>Az üzleti felhasználóinak az ügyfeleikre vonatkozó adatait nem kezelheti online hirdetési szolgáltatások nyújtása céljából – tehát azokat az adatokat, amelyeknek a birtokába nem a saját közreműködése, üzleti teljesítménye révén jut, azokat nem használhatja fel saját hirdetési céljára. Helyes az irány, úgy is fogalmazhatunk, hogy az adatok kizsákmányolásának az egyik lehetőségét vágja itt el a DMA.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/>
              <a:t>Alapvető platformszolgáltatásból származó személyes adatokat nem kapcsolhatja össze más szolgáltatásból származó adatokkal – itt a DMA a rendelkezésre álló adatállomány felszeletelését írja elő. Ha úgy tetszik, az egyes szolgáltatásokat külön célként definiálja, és ilyen módon a célhoz kötött adatkezelés elvét alkalmazza a legnagyobb szolgáltatásokra. A cél a túlzott, adatvédelmi és versenyjogi szempontból is értékelhető adatösszekapcsolások megakadályozása.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/>
              <a:t>Az alapvető platformszolgáltatásból származó személyes adatokat nem használhatja fel egyéb szolgáltatások céljára – illetve fordítva sem. Itt is a túlzott adatkoncentráció ellenében hat a szabályozás.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/>
              <a:t>A végfelhasználókat nem léptetheti be más szolgáltatásba, hogy a személyes adatokat összekapcsolja.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tilalmak sorát egy érdekes fordulat zárja, amely szerint mégis van </a:t>
            </a:r>
            <a:r>
              <a:rPr lang="hu-HU" dirty="0" err="1"/>
              <a:t>minderre</a:t>
            </a:r>
            <a:r>
              <a:rPr lang="hu-HU" dirty="0"/>
              <a:t> lehetőség, ha a végfelhasználó számára választási lehetőséget kínálnak fel, és a GDPR szerinti hozzájárulását megadja.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Itt a DMA egy nagyon érdekes jogi megoldást használ: a GDPR-ban szereplő hat jogalap, ha úgy tetszik, hat jogviszony-típus közül a legkevésbé értékeset, a legtörékenyebbet engedi csak meg a kapuőrnek. Ha a végfelhasználó hozzá is járulna az ilyen típusú adatkezelésekhez, akkor is bármikor visszavonhatná a hozzájárulását. Ettől értéktelen az ilyen jogviszony, üzleti modelleket ilyen jogi homokvárakra építeni nem lehet. Milyen más lehetősége lenne a szolgáltatónak a GDPR alapján a DMA hiányában? Szerződésben írhatná elő az ilyen jellegű adatkezelések feltételeit megteremtő körülményeket, vagy akár a jogos érdekre is alapozhatná adatkezelését. Bármelyiket is választaná (egyébként valószínűleg a szerződést választanák), a végfelhasználónak gyakorlatilag nem marad alkupozíciója a magánszféráját érintő beavatkozás mértékét illetően. Tudatos döntés tehát a hozzájárulás egyedüli jogalapként való meghatározása. A GDPR eszközrendszerét veszi igénybe tehát a DMA megalkotója a piac szabályozása céljából. </a:t>
            </a:r>
          </a:p>
          <a:p>
            <a:pPr marL="171450" indent="-171450">
              <a:buFontTx/>
              <a:buChar char="-"/>
            </a:pPr>
            <a:endParaRPr lang="hu-HU" dirty="0"/>
          </a:p>
          <a:p>
            <a:r>
              <a:rPr lang="hu-HU" dirty="0"/>
              <a:t>Aztán vannak még további korlátozások, amelyek a kapuőrökre vonatkoznak: </a:t>
            </a:r>
          </a:p>
          <a:p>
            <a:endParaRPr lang="hu-HU" dirty="0"/>
          </a:p>
          <a:p>
            <a:r>
              <a:rPr lang="hu-HU" dirty="0"/>
              <a:t>A korlátlan adatkoncentráció megelőzése annak révén, hogy nem írhatja elő a végfelhasználók számára, hogy például az ő azonosítási szolgáltatását vagy webböngésző motorját használják, illetve ugyanezt az üzleti felhasználók számára sem írhatják elő – 5. cikk (7) </a:t>
            </a:r>
          </a:p>
          <a:p>
            <a:endParaRPr lang="hu-HU" dirty="0"/>
          </a:p>
          <a:p>
            <a:r>
              <a:rPr lang="hu-HU" dirty="0"/>
              <a:t>A kikényszerített árukapcsolások megszüntetése szintén előírás: nem írhatja elő a felhasználók számára, hogy feliratkozzanak további alapvető platform szolgáltatásra annak feltételeként, hogy valamelyik platform szolgáltatást igénybe vehessék – 5. cikk (8) </a:t>
            </a:r>
          </a:p>
          <a:p>
            <a:endParaRPr lang="hu-HU" dirty="0"/>
          </a:p>
          <a:p>
            <a:r>
              <a:rPr lang="hu-HU" dirty="0"/>
              <a:t>Az</a:t>
            </a:r>
            <a:r>
              <a:rPr lang="hu-HU" baseline="0" dirty="0"/>
              <a:t> online keresőmotort üzemeltető kapuőrnek hozzáférést kell biztosítania a végfelhasználók által generált keresési, kattintási és megtekintési adatokhoz. Bár az adatokat értelemszerűen </a:t>
            </a:r>
            <a:r>
              <a:rPr lang="hu-HU" baseline="0" dirty="0" err="1"/>
              <a:t>anonimizált</a:t>
            </a:r>
            <a:r>
              <a:rPr lang="hu-HU" baseline="0" dirty="0"/>
              <a:t> formában kell átadni, mégis betekintést nyújt abba, hogy milyen mélységű a magánszféra érintettség az alapvető platformszolgáltatások nyújtása során. </a:t>
            </a:r>
            <a:endParaRPr lang="hu-HU" dirty="0"/>
          </a:p>
          <a:p>
            <a:endParaRPr lang="hu-HU" dirty="0"/>
          </a:p>
          <a:p>
            <a:r>
              <a:rPr lang="hu-HU" dirty="0"/>
              <a:t>Azt látjuk tehát, hogy erős korlátozások lépnek életbe a kapuőrök</a:t>
            </a:r>
            <a:r>
              <a:rPr lang="hu-HU" baseline="0" dirty="0"/>
              <a:t> számára</a:t>
            </a:r>
            <a:r>
              <a:rPr lang="hu-HU" dirty="0"/>
              <a:t>, és ezek</a:t>
            </a:r>
            <a:r>
              <a:rPr lang="hu-HU" baseline="0" dirty="0"/>
              <a:t> </a:t>
            </a:r>
            <a:r>
              <a:rPr lang="hu-HU" dirty="0"/>
              <a:t>a magánszféra-védelem tekintetében jelentős előrelépésként értékelhetők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94B1B-7DDC-4D8F-8838-4C86BE5FB28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833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eddig nem hozták volna létre a belső</a:t>
            </a:r>
            <a:r>
              <a:rPr lang="hu-HU" baseline="0" dirty="0"/>
              <a:t> </a:t>
            </a:r>
            <a:r>
              <a:rPr lang="hu-HU" baseline="0" dirty="0" err="1"/>
              <a:t>compliance</a:t>
            </a:r>
            <a:r>
              <a:rPr lang="hu-HU" baseline="0" dirty="0"/>
              <a:t> csapatukat, akkor most a DMA erre kötelezi őket. </a:t>
            </a:r>
          </a:p>
          <a:p>
            <a:endParaRPr lang="hu-HU" baseline="0" dirty="0"/>
          </a:p>
          <a:p>
            <a:r>
              <a:rPr lang="hu-HU" baseline="0" dirty="0"/>
              <a:t>Bízni lehet abban, hogy ezek az intézkedések erősíteni fogják a tudatosságot és a megfelelés terén kedvező eredményt hoznak.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94B1B-7DDC-4D8F-8838-4C86BE5FB28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26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F49501-0C25-3460-7DCF-6F95DDF55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A2A16C7-5BF3-3BCA-FC8E-B4F94E6EE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ACB81F-FD6B-0371-DBCF-0FE5B73E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3DC381F-D6D3-2004-CB53-DCEC7B03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CA13C4-0EB0-25EE-0723-7841C1D3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14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888C23-E00D-8DCD-673F-3D7D616E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F8A5786-E3D0-5C1C-59B3-72D8691AA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FE3FFB-6082-885B-BA48-0D580955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C7CDEFE-A202-011C-4AAE-2F03E882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AFB1F33-F7ED-64B3-B5AD-47D34F53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95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8B8A8AA-80E3-8CAE-B667-9EECD13C2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B20A1D2-DC50-4A7B-6E57-51A178BB6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F9DEB2-DC83-2A29-FD13-C4DF1594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8D03AD-463D-5E6A-E726-38457BC7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4D5B76-06D6-AD28-3E67-CB3F88B4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05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DA360B-D8AB-AA7E-C64E-32BD5E90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B895DE-3BB7-58A3-D924-8CEBAF1F6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A340098-026D-9D12-BB98-57AA97E2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A62B29-9A3F-38B0-710F-AF8EFBFE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74EFB4-409B-1673-3E4F-A6C21400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4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1CA0CC-9A89-5277-AE46-C10081E1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25CEAED-F958-A1B4-3664-932F4ABF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D09438-78EA-5C40-F371-55F8200B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F05C0D-88AC-9930-BC8B-7F07886A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DAF878-1B1C-A6F1-4050-501902CC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26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9A7C95-7BF2-BD63-9D15-16D5A1A9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B676EE-78BD-61CE-B146-626BEE8F1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814C29A-3393-8B9D-F4A1-C56B8D56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CF612FE-D7E1-D851-3ADD-28CA1219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DBD26F-5C66-7119-1247-D1C7618F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F291DF-F04F-C99E-CBE2-8967DA06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86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F7C6B5-112B-AC9B-CCC5-42963ACF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B3A9D38-BBE6-3766-0BE6-7B98F890B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7A133C3-7FC2-B289-D9ED-F4F69F1C1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2E62ACC-1CBA-7F43-F574-C4DB48620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F7503EF-7D84-9C1B-CD8D-C15FA2B75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79E98E7-1F8E-CB76-DDCA-DF977038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FB42A06-5004-14D1-F46E-DCB730A5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CB12A6B-6575-97BA-2C1C-F85159EF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37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522D71-276D-37AD-DF16-04D387E9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4447379-D9DD-2B63-C375-4F72899D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6911EF-93F9-01C7-756B-26D3B212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B98CC71-2FEF-0A46-E352-1D2E5716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BC48B52-FFD2-8D15-35EC-5D6985BE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BEECBD6-1E73-574A-47D3-A62B47A3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0958D2-0899-961D-BF64-3E0623A9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68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7355D5-8351-E19D-7123-B5E8CEEC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956F45-D711-1B1F-04D6-67A5CB6A2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33E9A8-B61A-1742-A4B2-4373DDF80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1BC1656-1453-80E1-B426-C0F81B5C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FC5ED8-8757-C89C-DC14-9CC58CB6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A813CE6-4DEC-C25A-F830-DF736C55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26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046359-5948-311E-12A0-A088CAC6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F620E07-112A-4B67-166F-DE9660A8D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5AF1B3A-9656-5155-50CE-767702E40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9E34ACC-13A3-101A-74D8-C7195E21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A6DDABD-23AB-C38D-9CBF-DD1402D4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B4E5471-44D9-D776-5490-C7390EEE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463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47FAF38-F9C0-5FEF-1005-73B2C064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BF7D71-96BB-2A06-E93B-6DBA690A2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35A24A3-3C65-CC7B-56F4-078287BAA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E1DB-01B1-42FE-A658-D42887FB3061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C1AAA1-2948-1F26-51AC-3AF1E261E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E003D8-630C-2C30-69C0-9118F0D4B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F667-7EED-4CFE-BD3C-8315C4E7BE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4A1420-B955-FE74-5973-89C062F95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Digital </a:t>
            </a:r>
            <a:r>
              <a:rPr lang="hu-HU" dirty="0" err="1"/>
              <a:t>Markets</a:t>
            </a:r>
            <a:r>
              <a:rPr lang="hu-HU" dirty="0"/>
              <a:t> </a:t>
            </a:r>
            <a:r>
              <a:rPr lang="hu-HU" dirty="0" err="1"/>
              <a:t>Act</a:t>
            </a:r>
            <a:r>
              <a:rPr lang="hu-HU" dirty="0"/>
              <a:t> és a GDPR kapcsolatáról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C786A03-588F-FD44-A717-3ABB7C31F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565"/>
            <a:ext cx="9144000" cy="1655762"/>
          </a:xfrm>
        </p:spPr>
        <p:txBody>
          <a:bodyPr/>
          <a:lstStyle/>
          <a:p>
            <a:r>
              <a:rPr lang="hu-HU" dirty="0"/>
              <a:t>Dr. Szabó Endre Győző </a:t>
            </a:r>
          </a:p>
          <a:p>
            <a:r>
              <a:rPr lang="hu-HU" dirty="0"/>
              <a:t>NAIH</a:t>
            </a:r>
          </a:p>
        </p:txBody>
      </p:sp>
    </p:spTree>
    <p:extLst>
      <p:ext uri="{BB962C8B-B14F-4D97-AF65-F5344CB8AC3E}">
        <p14:creationId xmlns:p14="http://schemas.microsoft.com/office/powerpoint/2010/main" val="406599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308F68-144F-F9A3-47C4-03CD8FF5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Magas szintű csoport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DDFFA8-20DE-66A5-3AFA-4E3E31FD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Tanácsadó, szakértelmet biztosító csoport a Bizottság mellett</a:t>
            </a:r>
          </a:p>
          <a:p>
            <a:r>
              <a:rPr lang="hu-HU" dirty="0"/>
              <a:t>Hírközlési, adatvédelmi, versenyjogi, fogyasztóvédelmi és média szabályozó hatóságok képviselőiből áll </a:t>
            </a:r>
          </a:p>
          <a:p>
            <a:r>
              <a:rPr lang="hu-HU" dirty="0"/>
              <a:t>Ágazatspecifikus szabályok közötti kölcsönhatások vizsgálata </a:t>
            </a:r>
          </a:p>
        </p:txBody>
      </p:sp>
    </p:spTree>
    <p:extLst>
      <p:ext uri="{BB962C8B-B14F-4D97-AF65-F5344CB8AC3E}">
        <p14:creationId xmlns:p14="http://schemas.microsoft.com/office/powerpoint/2010/main" val="142863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EDF7C2-6D43-1340-C1B5-F5C43DF47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8902C29-05D8-01A1-BD80-A7759289EF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37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36DE86-1713-0AEB-70D8-B673F624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 – technológia és privacy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7F6A05-2704-7275-EA98-B23188C6F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90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B6BD19-39A3-4490-BFF8-2B18B941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Régi technológia</a:t>
            </a:r>
          </a:p>
        </p:txBody>
      </p:sp>
      <p:pic>
        <p:nvPicPr>
          <p:cNvPr id="5" name="Picture 6" descr="http://prohardver.hu/dl/cnt/2011-05/72661/800px-studijskifotoaparat.jpg">
            <a:extLst>
              <a:ext uri="{FF2B5EF4-FFF2-40B4-BE49-F238E27FC236}">
                <a16:creationId xmlns:a16="http://schemas.microsoft.com/office/drawing/2014/main" id="{F8BF8019-D421-45BF-850E-D1F918C7D1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10" y="1490901"/>
            <a:ext cx="6007988" cy="450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58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F0D1DD-912E-487C-ABA2-EE776439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technológia – Kodak 1888-as, gyors </a:t>
            </a:r>
            <a:r>
              <a:rPr lang="hu-HU" dirty="0" err="1"/>
              <a:t>exponálású</a:t>
            </a:r>
            <a:r>
              <a:rPr lang="hu-HU" dirty="0"/>
              <a:t> </a:t>
            </a:r>
            <a:r>
              <a:rPr lang="hu-HU" dirty="0" err="1"/>
              <a:t>fényképezőgépe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4C4F721-1B71-44EB-82CD-FA4CB2FE2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1988" y="1825625"/>
            <a:ext cx="56880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7B72C6-D185-C718-287A-3226FBC9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lesifotóstól a kapuőrig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02A9DA-853E-44FE-54CF-A7A3E221E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technológia egyre több kapcsolódási lehetőséget nyújt a közösségen belül</a:t>
            </a:r>
          </a:p>
          <a:p>
            <a:r>
              <a:rPr lang="hu-HU" dirty="0"/>
              <a:t>A kapuőrök szolgáltatása egyfajta társadalmi összekötő szerep</a:t>
            </a:r>
          </a:p>
          <a:p>
            <a:r>
              <a:rPr lang="hu-HU" dirty="0"/>
              <a:t>Az alapvető platformszolgáltatások mindegyike erősen kötődik a magánszférát érintő adatok piacához </a:t>
            </a:r>
          </a:p>
        </p:txBody>
      </p:sp>
    </p:spTree>
    <p:extLst>
      <p:ext uri="{BB962C8B-B14F-4D97-AF65-F5344CB8AC3E}">
        <p14:creationId xmlns:p14="http://schemas.microsoft.com/office/powerpoint/2010/main" val="60297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8BC16D-D8F5-57E5-CC74-1BD55BFA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DMA elemzése a GDPR tükrében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435DDD6-3400-B49C-CE3B-3377C6FBF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39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0B4477-15DA-1DD6-D995-21EEBD14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DMA hatálya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F4BFC-40CA-A383-B2E0-60AC3506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Kiterjed minden kapuőrre, függetlenül a székhelyétől </a:t>
            </a:r>
          </a:p>
          <a:p>
            <a:r>
              <a:rPr lang="hu-HU" dirty="0"/>
              <a:t>A kapuőrré minősítés feltétele – 45 millió végfelhasználó</a:t>
            </a:r>
          </a:p>
          <a:p>
            <a:r>
              <a:rPr lang="hu-HU" dirty="0"/>
              <a:t>A verseny és a magánszféravédelem szempontjai itt is egybeesnek</a:t>
            </a:r>
          </a:p>
          <a:p>
            <a:r>
              <a:rPr lang="hu-HU" dirty="0"/>
              <a:t>A versenyben tisztességes feltételek, a magánszféra-védelem magas szintje csak az extraterritoriális hatály révén biztosítható </a:t>
            </a:r>
          </a:p>
        </p:txBody>
      </p:sp>
    </p:spTree>
    <p:extLst>
      <p:ext uri="{BB962C8B-B14F-4D97-AF65-F5344CB8AC3E}">
        <p14:creationId xmlns:p14="http://schemas.microsoft.com/office/powerpoint/2010/main" val="386608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37BD6B-ECFE-8F73-7C97-C5AAC1DB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Privacy állapotát erősítő kötelezettségek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888957-305B-9F89-D135-E922729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üzleti felhasználók ügyfeleinek adatait nem kezelheti</a:t>
            </a:r>
          </a:p>
          <a:p>
            <a:r>
              <a:rPr lang="hu-HU" dirty="0"/>
              <a:t>Alapvető platformszolgáltatásból származó személyes adatokat nem kapcsolhatja össze más szolgáltatásból származó adatokkal </a:t>
            </a:r>
          </a:p>
          <a:p>
            <a:r>
              <a:rPr lang="hu-HU" dirty="0"/>
              <a:t>A korlátlan adatkoncentráció megelőzése</a:t>
            </a:r>
          </a:p>
          <a:p>
            <a:r>
              <a:rPr lang="hu-HU" dirty="0"/>
              <a:t>A kikényszerített árukapcsolások megszüntetése </a:t>
            </a:r>
          </a:p>
        </p:txBody>
      </p:sp>
    </p:spTree>
    <p:extLst>
      <p:ext uri="{BB962C8B-B14F-4D97-AF65-F5344CB8AC3E}">
        <p14:creationId xmlns:p14="http://schemas.microsoft.com/office/powerpoint/2010/main" val="8350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2EAFE0-7765-7CBD-52C3-5E757F02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Megfelelést támogató szervezeti egység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C2F6FA-3332-ECC8-10DA-7FD55C51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kapuőr szervezetén belül </a:t>
            </a:r>
          </a:p>
          <a:p>
            <a:r>
              <a:rPr lang="hu-HU" dirty="0"/>
              <a:t>Az adatvédelmi megfelelést is támogatja majd </a:t>
            </a:r>
          </a:p>
        </p:txBody>
      </p:sp>
    </p:spTree>
    <p:extLst>
      <p:ext uri="{BB962C8B-B14F-4D97-AF65-F5344CB8AC3E}">
        <p14:creationId xmlns:p14="http://schemas.microsoft.com/office/powerpoint/2010/main" val="359802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1181</Words>
  <Application>Microsoft Office PowerPoint</Application>
  <PresentationFormat>Szélesvásznú</PresentationFormat>
  <Paragraphs>93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A Digital Markets Act és a GDPR kapcsolatáról</vt:lpstr>
      <vt:lpstr>Bevezetés – technológia és privacy</vt:lpstr>
      <vt:lpstr>Régi technológia</vt:lpstr>
      <vt:lpstr>Új technológia – Kodak 1888-as, gyors exponálású fényképezőgépe</vt:lpstr>
      <vt:lpstr>A lesifotóstól a kapuőrig </vt:lpstr>
      <vt:lpstr>A DMA elemzése a GDPR tükrében</vt:lpstr>
      <vt:lpstr>DMA hatálya </vt:lpstr>
      <vt:lpstr>Privacy állapotát erősítő kötelezettségek </vt:lpstr>
      <vt:lpstr>Megfelelést támogató szervezeti egység</vt:lpstr>
      <vt:lpstr>Magas szintű csoport</vt:lpstr>
      <vt:lpstr>Köszönöm a figyelmet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Digital Markets Act és a GDPR kapcsolatáról</dc:title>
  <dc:creator>Szabó Endre Győző</dc:creator>
  <cp:lastModifiedBy>IJIG</cp:lastModifiedBy>
  <cp:revision>17</cp:revision>
  <cp:lastPrinted>2023-04-19T13:37:56Z</cp:lastPrinted>
  <dcterms:created xsi:type="dcterms:W3CDTF">2023-04-18T07:03:01Z</dcterms:created>
  <dcterms:modified xsi:type="dcterms:W3CDTF">2023-04-24T10:45:22Z</dcterms:modified>
</cp:coreProperties>
</file>